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9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95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4961" autoAdjust="0"/>
  </p:normalViewPr>
  <p:slideViewPr>
    <p:cSldViewPr snapToGrid="0" snapToObjects="1">
      <p:cViewPr varScale="1">
        <p:scale>
          <a:sx n="87" d="100"/>
          <a:sy n="87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DF48-9A12-FC40-907C-04A41D2D4F71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B77F-47E8-934E-9E6A-1C47B9383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dirty="0" smtClean="0"/>
          </a:p>
          <a:p>
            <a:r>
              <a:rPr lang="en-US" dirty="0" smtClean="0"/>
              <a:t>Identify and measure</a:t>
            </a:r>
            <a:r>
              <a:rPr lang="en-US" baseline="0" dirty="0" smtClean="0"/>
              <a:t> specific pathogens – hands, soil, water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B77F-47E8-934E-9E6A-1C47B93831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B77F-47E8-934E-9E6A-1C47B93831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India:  Kirk Smith, Kara Nelson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Bangladesh: David Levine</a:t>
            </a:r>
          </a:p>
          <a:p>
            <a:r>
              <a:rPr lang="en-US" b="1" dirty="0" smtClean="0"/>
              <a:t>Uganda:</a:t>
            </a:r>
            <a:r>
              <a:rPr lang="en-US" b="1" baseline="0" dirty="0" smtClean="0"/>
              <a:t> David Levine</a:t>
            </a:r>
          </a:p>
          <a:p>
            <a:r>
              <a:rPr lang="en-US" b="1" baseline="0" dirty="0" smtClean="0"/>
              <a:t>Kenya; David Levine, Ted Miguel</a:t>
            </a:r>
          </a:p>
          <a:p>
            <a:r>
              <a:rPr lang="en-US" b="1" baseline="0" dirty="0" smtClean="0"/>
              <a:t>Guatemala:  Kirk Smith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Kenya/Uganda/Tanzania as a unified market opportunity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B77F-47E8-934E-9E6A-1C47B93831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  <a:prstGeom prst="rect">
            <a:avLst/>
          </a:prstGeo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96F663E-5ED1-47B2-8DFB-BADDA486BF96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  <a:prstGeom prst="rect">
            <a:avLst/>
          </a:prstGeo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524000"/>
            <a:ext cx="1185863" cy="16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82996" y="266559"/>
            <a:ext cx="808537" cy="11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UC_Color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6032" y="297162"/>
            <a:ext cx="1071062" cy="111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1377094" y="560456"/>
            <a:ext cx="660590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cap="small" dirty="0" smtClean="0"/>
              <a:t>University of California Berkeley</a:t>
            </a:r>
            <a:endParaRPr lang="en-US" sz="3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  <a:prstGeom prst="rect">
            <a:avLst/>
          </a:prstGeo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96F663E-5ED1-47B2-8DFB-BADDA486BF96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  <a:prstGeom prst="rect">
            <a:avLst/>
          </a:prstGeo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  <a:prstGeom prst="rect">
            <a:avLst/>
          </a:prstGeo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2AAB499-F5DE-4BE5-BB26-90CC428051F7}" type="datetime1">
              <a:rPr lang="en-US" smtClean="0"/>
              <a:pPr/>
              <a:t>11/2/10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  <a:prstGeom prst="rect">
            <a:avLst/>
          </a:prstGeom>
        </p:spPr>
        <p:txBody>
          <a:bodyPr/>
          <a:lstStyle/>
          <a:p>
            <a:fld id="{1A929B4E-E296-0F4F-8090-F15CA2653AB0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195FBEA-725D-7249-AF8D-B3AA8CA4B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947" y="295833"/>
            <a:ext cx="681000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400" b="1" cap="small" dirty="0" smtClean="0"/>
              <a:t>University of California Berkeley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353" y="1949823"/>
            <a:ext cx="7583488" cy="4555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7" name="Picture 2" descr="UC_Color_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57199" y="274638"/>
            <a:ext cx="10957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32" y="1761067"/>
            <a:ext cx="5189873" cy="46736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1800"/>
              </a:spcBef>
              <a:buNone/>
            </a:pPr>
            <a:r>
              <a:rPr lang="en-US" sz="11200" b="1" dirty="0" smtClean="0"/>
              <a:t>Operations Research to Support Social Innovation</a:t>
            </a:r>
          </a:p>
          <a:p>
            <a:pPr algn="ctr">
              <a:spcBef>
                <a:spcPts val="600"/>
              </a:spcBef>
              <a:buNone/>
            </a:pPr>
            <a:endParaRPr lang="en-US" sz="32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"/>
            </a:pPr>
            <a:r>
              <a:rPr lang="en-US" sz="8400" dirty="0" smtClean="0"/>
              <a:t>Identify and understand barriers to access and adoption of proven WASH &amp; IAQ technologies (e.g. market failures and behavioral barriers)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"/>
            </a:pPr>
            <a:r>
              <a:rPr lang="en-US" sz="8400" dirty="0" smtClean="0"/>
              <a:t>Design and test sustainable, </a:t>
            </a:r>
            <a:r>
              <a:rPr lang="en-US" sz="8400" dirty="0" err="1" smtClean="0"/>
              <a:t>scaleable</a:t>
            </a:r>
            <a:r>
              <a:rPr lang="en-US" sz="8400" dirty="0" smtClean="0"/>
              <a:t> business models and behavioral interventions (e.g. purchase contracts, seller incentives, social marketing)</a:t>
            </a:r>
            <a:endParaRPr lang="en-US" sz="8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"/>
            </a:pPr>
            <a:r>
              <a:rPr lang="en-US" sz="8400" dirty="0" smtClean="0"/>
              <a:t>Understand causal mechanism and quantify </a:t>
            </a:r>
            <a:r>
              <a:rPr lang="en-US" sz="8400" dirty="0" smtClean="0"/>
              <a:t>the health impacts of technology and social innovations in the “real world”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38" y="2641600"/>
            <a:ext cx="3429194" cy="264379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60" y="1680932"/>
            <a:ext cx="6404976" cy="2772535"/>
          </a:xfrm>
        </p:spPr>
        <p:txBody>
          <a:bodyPr>
            <a:noAutofit/>
          </a:bodyPr>
          <a:lstStyle/>
          <a:p>
            <a:pPr marL="347472" indent="-347472" algn="ctr">
              <a:spcBef>
                <a:spcPts val="400"/>
              </a:spcBef>
              <a:buNone/>
            </a:pPr>
            <a:r>
              <a:rPr lang="en-US" sz="2800" b="1" dirty="0" smtClean="0"/>
              <a:t>Engineering Innovative Solutions</a:t>
            </a:r>
          </a:p>
          <a:p>
            <a:pPr marL="685800" indent="-338328">
              <a:spcBef>
                <a:spcPts val="0"/>
              </a:spcBef>
              <a:buFont typeface="Wingdings" charset="2"/>
              <a:buChar char=""/>
            </a:pPr>
            <a:r>
              <a:rPr lang="en-US" sz="2100" dirty="0" smtClean="0"/>
              <a:t>Iterative, user-centric design of household and community safe water, sanitation and cook stove devices</a:t>
            </a:r>
          </a:p>
          <a:p>
            <a:pPr marL="685800" indent="-338328">
              <a:spcBef>
                <a:spcPts val="0"/>
              </a:spcBef>
              <a:buFont typeface="Wingdings" charset="2"/>
              <a:buChar char=""/>
            </a:pPr>
            <a:r>
              <a:rPr lang="en-US" sz="2100" dirty="0" smtClean="0"/>
              <a:t>Rapid prototyping, rigorous lab and field testing (in partnership with the Lawrence Berkeley National Lab and a wide network of international field sites and collaborators)</a:t>
            </a:r>
          </a:p>
        </p:txBody>
      </p:sp>
      <p:pic>
        <p:nvPicPr>
          <p:cNvPr id="16386" name="Picture 2" descr="Amy Pickering builds UV Tube, Me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199" y="2808755"/>
            <a:ext cx="2556933" cy="240366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19661" y="4402665"/>
            <a:ext cx="63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Supporting Learning Communities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9661" y="4917418"/>
            <a:ext cx="63026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347472">
              <a:buClr>
                <a:schemeClr val="accent1"/>
              </a:buClr>
              <a:buSzPct val="90000"/>
              <a:buFont typeface="Wingdings" charset="2"/>
              <a:buChar char=""/>
            </a:pPr>
            <a:r>
              <a:rPr lang="en-US" sz="2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Coordination of multi-country research programs that generate and share generalized knowledge</a:t>
            </a:r>
          </a:p>
          <a:p>
            <a:pPr marL="685800" indent="-347472">
              <a:buClr>
                <a:schemeClr val="accent1"/>
              </a:buClr>
              <a:buSzPct val="90000"/>
              <a:buFont typeface="Wingdings" charset="2"/>
              <a:buChar char=""/>
            </a:pPr>
            <a:r>
              <a:rPr lang="en-US" sz="2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Credible, independent, ethical research partner committed to local capacity building and  connected to global science &amp; policy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52" y="1814799"/>
            <a:ext cx="8226339" cy="472345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None/>
            </a:pPr>
            <a:r>
              <a:rPr lang="en-US" sz="2800" b="1" i="1" dirty="0" smtClean="0"/>
              <a:t>Opportunities</a:t>
            </a:r>
          </a:p>
          <a:p>
            <a:pPr>
              <a:spcBef>
                <a:spcPts val="400"/>
              </a:spcBef>
              <a:buFont typeface="Wingdings" charset="2"/>
              <a:buChar char=""/>
            </a:pPr>
            <a:r>
              <a:rPr lang="en-US" sz="2400" b="1" dirty="0" smtClean="0"/>
              <a:t>India</a:t>
            </a:r>
          </a:p>
          <a:p>
            <a:pPr>
              <a:spcBef>
                <a:spcPts val="400"/>
              </a:spcBef>
              <a:buFont typeface="Wingdings" charset="2"/>
              <a:buChar char=""/>
            </a:pPr>
            <a:r>
              <a:rPr lang="en-US" sz="2400" b="1" dirty="0" smtClean="0"/>
              <a:t>Bangladesh</a:t>
            </a:r>
          </a:p>
          <a:p>
            <a:pPr>
              <a:spcBef>
                <a:spcPts val="400"/>
              </a:spcBef>
              <a:buFont typeface="Wingdings" charset="2"/>
              <a:buChar char=""/>
            </a:pPr>
            <a:r>
              <a:rPr lang="en-US" sz="2400" b="1" dirty="0" smtClean="0"/>
              <a:t>Uganda</a:t>
            </a:r>
          </a:p>
          <a:p>
            <a:pPr>
              <a:spcBef>
                <a:spcPts val="400"/>
              </a:spcBef>
              <a:buFont typeface="Wingdings" charset="2"/>
              <a:buChar char=""/>
            </a:pPr>
            <a:r>
              <a:rPr lang="en-US" sz="2400" b="1" dirty="0" smtClean="0"/>
              <a:t>Kenya</a:t>
            </a:r>
          </a:p>
          <a:p>
            <a:pPr>
              <a:spcBef>
                <a:spcPts val="400"/>
              </a:spcBef>
              <a:buFont typeface="Wingdings" charset="2"/>
              <a:buChar char=""/>
            </a:pPr>
            <a:r>
              <a:rPr lang="en-US" sz="2400" b="1" dirty="0" smtClean="0"/>
              <a:t>Guatemala</a:t>
            </a:r>
          </a:p>
          <a:p>
            <a:pPr>
              <a:spcBef>
                <a:spcPts val="400"/>
              </a:spcBef>
              <a:buNone/>
            </a:pPr>
            <a:endParaRPr lang="en-US" sz="800" b="1" dirty="0" smtClean="0"/>
          </a:p>
          <a:p>
            <a:pPr>
              <a:spcBef>
                <a:spcPts val="400"/>
              </a:spcBef>
              <a:buNone/>
            </a:pPr>
            <a:r>
              <a:rPr lang="en-US" sz="2800" b="1" i="1" dirty="0" smtClean="0"/>
              <a:t>Why these countries?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"/>
            </a:pPr>
            <a:r>
              <a:rPr lang="en-US" sz="2400" b="1" dirty="0" smtClean="0"/>
              <a:t>Existing UCB activities, contacts, partnerships, credibility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"/>
            </a:pPr>
            <a:r>
              <a:rPr lang="en-US" sz="2400" b="1" dirty="0" smtClean="0"/>
              <a:t>Opportunities to scale</a:t>
            </a:r>
          </a:p>
          <a:p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841055" y="1738911"/>
          <a:ext cx="4042637" cy="2687924"/>
        </p:xfrm>
        <a:graphic>
          <a:graphicData uri="http://schemas.openxmlformats.org/presentationml/2006/ole">
            <p:oleObj spid="_x0000_s19458" name="Document" r:id="rId4" imgW="2387600" imgH="15875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1712</TotalTime>
  <Words>228</Words>
  <Application>Microsoft Macintosh PowerPoint</Application>
  <PresentationFormat>On-screen Show (4:3)</PresentationFormat>
  <Paragraphs>33</Paragraphs>
  <Slides>3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Pixel</vt:lpstr>
      <vt:lpstr>!OLE_LINK1</vt:lpstr>
      <vt:lpstr>Slide 1</vt:lpstr>
      <vt:lpstr>Slide 2</vt:lpstr>
      <vt:lpstr>Slide 3</vt:lpstr>
    </vt:vector>
  </TitlesOfParts>
  <Company>University of California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California Berkeley Environmental Health Capabilities</dc:title>
  <dc:creator>George Scharffenberger</dc:creator>
  <cp:lastModifiedBy>George Scharffenberger</cp:lastModifiedBy>
  <cp:revision>37</cp:revision>
  <dcterms:created xsi:type="dcterms:W3CDTF">2010-11-02T20:49:18Z</dcterms:created>
  <dcterms:modified xsi:type="dcterms:W3CDTF">2010-11-03T13:43:15Z</dcterms:modified>
</cp:coreProperties>
</file>